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9" r:id="rId10"/>
    <p:sldId id="264" r:id="rId11"/>
    <p:sldId id="265" r:id="rId12"/>
    <p:sldId id="271" r:id="rId13"/>
    <p:sldId id="266" r:id="rId14"/>
    <p:sldId id="268" r:id="rId15"/>
    <p:sldId id="270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9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2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5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3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5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7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49362-61DE-479C-8ECC-897A81F9576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web/packages/glmmTMB/glmmTMB.pdf" TargetMode="External"/><Relationship Id="rId3" Type="http://schemas.openxmlformats.org/officeDocument/2006/relationships/hyperlink" Target="https://cran.r-project.org/web/packages/pscl/vignettes/countreg.pdf" TargetMode="External"/><Relationship Id="rId7" Type="http://schemas.openxmlformats.org/officeDocument/2006/relationships/hyperlink" Target="https://stats.idre.ucla.edu/r/dae/negative-binomial-regression/" TargetMode="External"/><Relationship Id="rId2" Type="http://schemas.openxmlformats.org/officeDocument/2006/relationships/hyperlink" Target="https://stats.idre.ucla.edu/r/dae/zin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tahk/pscl/issues/5" TargetMode="External"/><Relationship Id="rId5" Type="http://schemas.openxmlformats.org/officeDocument/2006/relationships/hyperlink" Target="https://cran.r-project.org/web/packages/pscl/pscl.pdf" TargetMode="External"/><Relationship Id="rId10" Type="http://schemas.openxmlformats.org/officeDocument/2006/relationships/hyperlink" Target="https://cran.r-project.org/web/packages/GLMMadaptive/GLMMadaptive.pdf" TargetMode="External"/><Relationship Id="rId4" Type="http://schemas.openxmlformats.org/officeDocument/2006/relationships/hyperlink" Target="https://cran.r-project.org/web/packages/pscl/index.html" TargetMode="External"/><Relationship Id="rId9" Type="http://schemas.openxmlformats.org/officeDocument/2006/relationships/hyperlink" Target="https://drizopoulos.github.io/GLMMadaptiv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8989" y="1050757"/>
            <a:ext cx="9914021" cy="10555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Modeling zero-inflated count data in 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797175"/>
            <a:ext cx="9144000" cy="1655762"/>
          </a:xfrm>
        </p:spPr>
        <p:txBody>
          <a:bodyPr/>
          <a:lstStyle/>
          <a:p>
            <a:r>
              <a:rPr lang="en-US" dirty="0" err="1" smtClean="0"/>
              <a:t>LunchinatoRs</a:t>
            </a:r>
            <a:r>
              <a:rPr lang="en-US" dirty="0" smtClean="0"/>
              <a:t> Presentation:</a:t>
            </a:r>
          </a:p>
          <a:p>
            <a:r>
              <a:rPr lang="en-US" dirty="0" smtClean="0"/>
              <a:t>Brett Kelly</a:t>
            </a:r>
          </a:p>
          <a:p>
            <a:r>
              <a:rPr lang="en-US" dirty="0" smtClean="0"/>
              <a:t>06/05/2020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89" y="2620021"/>
            <a:ext cx="3066127" cy="149195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47" y="2609781"/>
            <a:ext cx="2991853" cy="152424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3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406209"/>
            <a:ext cx="3932237" cy="646530"/>
          </a:xfrm>
        </p:spPr>
        <p:txBody>
          <a:bodyPr>
            <a:noAutofit/>
          </a:bodyPr>
          <a:lstStyle/>
          <a:p>
            <a:r>
              <a:rPr lang="en-US" sz="4400" u="sng" dirty="0" smtClean="0"/>
              <a:t>Model Options: 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173" y="1282156"/>
            <a:ext cx="5556168" cy="429853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Other considerations:</a:t>
            </a:r>
          </a:p>
          <a:p>
            <a:pPr lvl="1"/>
            <a:r>
              <a:rPr lang="en-US" dirty="0" smtClean="0"/>
              <a:t>Are data zero-inflated?</a:t>
            </a:r>
          </a:p>
          <a:p>
            <a:pPr lvl="2"/>
            <a:r>
              <a:rPr lang="en-US" dirty="0" smtClean="0"/>
              <a:t>Ordinary Poisson and Negative Binomial models may perform better if there are not </a:t>
            </a:r>
            <a:r>
              <a:rPr lang="en-US" i="1" dirty="0" smtClean="0"/>
              <a:t>excess</a:t>
            </a:r>
            <a:r>
              <a:rPr lang="en-US" dirty="0" smtClean="0"/>
              <a:t> zeros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Poisson vs. Negative Binomial?</a:t>
            </a:r>
          </a:p>
          <a:p>
            <a:pPr lvl="2"/>
            <a:r>
              <a:rPr lang="en-US" dirty="0" smtClean="0"/>
              <a:t>Poisson for when data is </a:t>
            </a:r>
            <a:r>
              <a:rPr lang="en-US" b="1" dirty="0" smtClean="0"/>
              <a:t>not</a:t>
            </a:r>
            <a:r>
              <a:rPr lang="en-US" dirty="0" smtClean="0"/>
              <a:t> </a:t>
            </a:r>
            <a:r>
              <a:rPr lang="en-US" dirty="0" err="1" smtClean="0"/>
              <a:t>overdispersed</a:t>
            </a:r>
            <a:r>
              <a:rPr lang="en-US" dirty="0" smtClean="0"/>
              <a:t> (variance not much larger than mean)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568" y="1282156"/>
            <a:ext cx="4555457" cy="430003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Zero-inflated </a:t>
            </a:r>
            <a:r>
              <a:rPr lang="en-US" sz="2800" dirty="0" err="1" smtClean="0"/>
              <a:t>poisson</a:t>
            </a:r>
            <a:r>
              <a:rPr lang="en-US" sz="2800" dirty="0" smtClean="0"/>
              <a:t>/negative binomial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Fixed effects only: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pscl</a:t>
            </a:r>
            <a:r>
              <a:rPr lang="en-US" sz="2000" dirty="0" smtClean="0"/>
              <a:t> package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Incorporate random effects: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GLMMadaptive</a:t>
            </a:r>
            <a:r>
              <a:rPr lang="en-US" sz="2000" dirty="0" smtClean="0"/>
              <a:t>*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glmmTMB</a:t>
            </a:r>
            <a:r>
              <a:rPr lang="en-US" sz="2000" dirty="0" smtClean="0"/>
              <a:t>*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*Not covered in this talk but seems powerful and well documented. Will provide links at end.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18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646268"/>
            <a:ext cx="8307080" cy="957943"/>
          </a:xfrm>
        </p:spPr>
        <p:txBody>
          <a:bodyPr>
            <a:noAutofit/>
          </a:bodyPr>
          <a:lstStyle/>
          <a:p>
            <a:r>
              <a:rPr lang="en-US" sz="4800" u="sng" dirty="0" smtClean="0"/>
              <a:t>Poisson vs. Negative Binomial:</a:t>
            </a:r>
            <a:endParaRPr lang="en-US" sz="4800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15021"/>
              </p:ext>
            </p:extLst>
          </p:nvPr>
        </p:nvGraphicFramePr>
        <p:xfrm>
          <a:off x="238206" y="1862666"/>
          <a:ext cx="11616336" cy="368475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94851">
                  <a:extLst>
                    <a:ext uri="{9D8B030D-6E8A-4147-A177-3AD203B41FA5}">
                      <a16:colId xmlns:a16="http://schemas.microsoft.com/office/drawing/2014/main" val="3627265512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3128855093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162996604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265274115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1315671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476536839"/>
                    </a:ext>
                  </a:extLst>
                </a:gridCol>
              </a:tblGrid>
              <a:tr h="5747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Species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Mean Count</a:t>
                      </a:r>
                    </a:p>
                    <a:p>
                      <a:pPr algn="ctr"/>
                      <a:r>
                        <a:rPr lang="en-US" sz="2000" dirty="0" smtClean="0"/>
                        <a:t>(present)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Variance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Occurrence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 Zeros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541776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Sculpin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8.86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(61.6)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38.12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(84.46)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1453.046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(7134.15)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20/139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20349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Longnose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4.89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(20.61)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18.65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347.89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(1166.37)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11177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Southern Redbelly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3.91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(16.48)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19.54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(37.86)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381.96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(1433.51)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3085"/>
                  </a:ext>
                </a:extLst>
              </a:tr>
            </a:tbl>
          </a:graphicData>
        </a:graphic>
      </p:graphicFrame>
      <p:sp>
        <p:nvSpPr>
          <p:cNvPr id="6" name="Oval Callout 5"/>
          <p:cNvSpPr/>
          <p:nvPr/>
        </p:nvSpPr>
        <p:spPr>
          <a:xfrm>
            <a:off x="10003970" y="283028"/>
            <a:ext cx="1850571" cy="1321183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“LOL wow an excel table ”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618769"/>
            <a:ext cx="7447106" cy="985443"/>
          </a:xfrm>
        </p:spPr>
        <p:txBody>
          <a:bodyPr>
            <a:noAutofit/>
          </a:bodyPr>
          <a:lstStyle/>
          <a:p>
            <a:r>
              <a:rPr lang="en-US" sz="4400" u="sng" dirty="0" smtClean="0"/>
              <a:t>Poisson vs. Negative Binomial:</a:t>
            </a:r>
            <a:endParaRPr lang="en-US" sz="4400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78703"/>
              </p:ext>
            </p:extLst>
          </p:nvPr>
        </p:nvGraphicFramePr>
        <p:xfrm>
          <a:off x="238206" y="1862666"/>
          <a:ext cx="11616336" cy="368475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94851">
                  <a:extLst>
                    <a:ext uri="{9D8B030D-6E8A-4147-A177-3AD203B41FA5}">
                      <a16:colId xmlns:a16="http://schemas.microsoft.com/office/drawing/2014/main" val="3627265512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3128855093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162996604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265274115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21315671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val="476536839"/>
                    </a:ext>
                  </a:extLst>
                </a:gridCol>
              </a:tblGrid>
              <a:tr h="5747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Species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Mean Count</a:t>
                      </a:r>
                    </a:p>
                    <a:p>
                      <a:pPr algn="ctr"/>
                      <a:r>
                        <a:rPr lang="en-US" sz="2000" dirty="0" smtClean="0"/>
                        <a:t>(present)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Variance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Occurrence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 Zeros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541776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Sculpin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8.86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(61.6)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38.12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(84.46)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1453.046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(7134.15)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20/139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20349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Longnose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4.89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(20.61)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18.65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347.89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(1166.37)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11177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Southern Redbelly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3.91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(16.48)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19.54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(37.86)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381.96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(1433.51)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3085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206" y="160453"/>
            <a:ext cx="11616335" cy="1702213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200" b="1" dirty="0" smtClean="0"/>
              <a:t>Conclusion</a:t>
            </a:r>
            <a:r>
              <a:rPr lang="en-US" sz="3200" dirty="0" smtClean="0"/>
              <a:t>: For all three species, variance </a:t>
            </a:r>
            <a:r>
              <a:rPr lang="en-US" sz="3200" dirty="0" smtClean="0"/>
              <a:t>is larger than mean &amp; heavily zero-inflated, </a:t>
            </a:r>
            <a:r>
              <a:rPr lang="en-US" sz="3200" dirty="0" smtClean="0"/>
              <a:t>so I chose the </a:t>
            </a:r>
            <a:r>
              <a:rPr lang="en-US" sz="3200" dirty="0" smtClean="0"/>
              <a:t>zero-inflated negative </a:t>
            </a:r>
            <a:r>
              <a:rPr lang="en-US" sz="3200" dirty="0" smtClean="0"/>
              <a:t>binomial option for this data </a:t>
            </a:r>
            <a:r>
              <a:rPr lang="en-US" sz="3200" dirty="0" smtClean="0"/>
              <a:t>analysis.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47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Zero-inflated 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802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Assumes that a “zero” is due to two different processes</a:t>
            </a:r>
          </a:p>
          <a:p>
            <a:pPr lvl="1"/>
            <a:r>
              <a:rPr lang="en-US" sz="2800" u="sng" dirty="0" smtClean="0"/>
              <a:t>In </a:t>
            </a:r>
            <a:r>
              <a:rPr lang="en-US" sz="2800" b="1" u="sng" dirty="0" smtClean="0"/>
              <a:t>our</a:t>
            </a:r>
            <a:r>
              <a:rPr lang="en-US" sz="2800" u="sng" dirty="0" smtClean="0"/>
              <a:t> case</a:t>
            </a:r>
            <a:r>
              <a:rPr lang="en-US" sz="2800" dirty="0" smtClean="0"/>
              <a:t>: </a:t>
            </a:r>
          </a:p>
          <a:p>
            <a:pPr lvl="2"/>
            <a:r>
              <a:rPr lang="en-US" sz="2400" dirty="0"/>
              <a:t>T</a:t>
            </a:r>
            <a:r>
              <a:rPr lang="en-US" sz="2400" dirty="0" smtClean="0"/>
              <a:t>he fish occupies a site</a:t>
            </a:r>
          </a:p>
          <a:p>
            <a:pPr lvl="3"/>
            <a:r>
              <a:rPr lang="en-US" sz="2000" dirty="0" smtClean="0"/>
              <a:t>If present, count process due to ___</a:t>
            </a:r>
            <a:r>
              <a:rPr lang="en-US" sz="2000" i="1" dirty="0" smtClean="0"/>
              <a:t>habitat and Brown Trout variables</a:t>
            </a:r>
            <a:r>
              <a:rPr lang="en-US" sz="2000" dirty="0" smtClean="0"/>
              <a:t>____</a:t>
            </a:r>
          </a:p>
          <a:p>
            <a:pPr lvl="2"/>
            <a:r>
              <a:rPr lang="en-US" sz="2400" dirty="0" smtClean="0"/>
              <a:t>The fish is absent from site</a:t>
            </a:r>
          </a:p>
          <a:p>
            <a:pPr lvl="3"/>
            <a:r>
              <a:rPr lang="en-US" sz="2000" dirty="0" smtClean="0"/>
              <a:t>If absent, only possible outcome is zero</a:t>
            </a:r>
          </a:p>
          <a:p>
            <a:pPr lvl="3"/>
            <a:r>
              <a:rPr lang="en-US" sz="2000" dirty="0" smtClean="0"/>
              <a:t>Absence may be function of randomness or, </a:t>
            </a:r>
            <a:endParaRPr lang="en-US" sz="2000" dirty="0"/>
          </a:p>
          <a:p>
            <a:pPr lvl="4"/>
            <a:r>
              <a:rPr lang="en-US" sz="2000" dirty="0" smtClean="0"/>
              <a:t>Extra zero processes can be modeled using covariates</a:t>
            </a:r>
          </a:p>
          <a:p>
            <a:pPr lvl="5"/>
            <a:r>
              <a:rPr lang="en-US" sz="2000" dirty="0" smtClean="0"/>
              <a:t>Do not have to be the same as in the count process</a:t>
            </a:r>
          </a:p>
          <a:p>
            <a:pPr lvl="5"/>
            <a:r>
              <a:rPr lang="en-US" sz="2000" dirty="0" smtClean="0"/>
              <a:t>IMO, this is where random effect option may be interesting</a:t>
            </a:r>
          </a:p>
          <a:p>
            <a:r>
              <a:rPr lang="en-US" sz="3000" dirty="0" smtClean="0"/>
              <a:t>Likelihood function </a:t>
            </a:r>
          </a:p>
          <a:p>
            <a:pPr lvl="1"/>
            <a:r>
              <a:rPr lang="en-US" sz="2600" dirty="0" smtClean="0"/>
              <a:t>theory explained in links provided at end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0444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Zero-inflated 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802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Assumes that a “zero” is due to two different processes</a:t>
            </a:r>
          </a:p>
          <a:p>
            <a:pPr lvl="1"/>
            <a:r>
              <a:rPr lang="en-US" sz="2800" u="sng" dirty="0" smtClean="0"/>
              <a:t>In </a:t>
            </a:r>
            <a:r>
              <a:rPr lang="en-US" sz="2800" b="1" u="sng" dirty="0" smtClean="0"/>
              <a:t>our</a:t>
            </a:r>
            <a:r>
              <a:rPr lang="en-US" sz="2800" u="sng" dirty="0" smtClean="0"/>
              <a:t> case</a:t>
            </a:r>
            <a:r>
              <a:rPr lang="en-US" sz="2800" dirty="0" smtClean="0"/>
              <a:t>: </a:t>
            </a:r>
          </a:p>
          <a:p>
            <a:pPr lvl="2"/>
            <a:r>
              <a:rPr lang="en-US" sz="2400" dirty="0"/>
              <a:t>T</a:t>
            </a:r>
            <a:r>
              <a:rPr lang="en-US" sz="2400" dirty="0" smtClean="0"/>
              <a:t>he fish occupies a site</a:t>
            </a:r>
          </a:p>
          <a:p>
            <a:pPr lvl="3"/>
            <a:r>
              <a:rPr lang="en-US" sz="2000" dirty="0" smtClean="0"/>
              <a:t>If present, count process due to ___</a:t>
            </a:r>
            <a:r>
              <a:rPr lang="en-US" sz="2000" i="1" dirty="0" smtClean="0"/>
              <a:t>habitat and Brown Trout variables</a:t>
            </a:r>
            <a:r>
              <a:rPr lang="en-US" sz="2000" dirty="0" smtClean="0"/>
              <a:t>____</a:t>
            </a:r>
          </a:p>
          <a:p>
            <a:pPr lvl="2"/>
            <a:r>
              <a:rPr lang="en-US" sz="2400" dirty="0" smtClean="0"/>
              <a:t>The fish is absent from site</a:t>
            </a:r>
          </a:p>
          <a:p>
            <a:pPr lvl="3"/>
            <a:r>
              <a:rPr lang="en-US" sz="2000" dirty="0" smtClean="0"/>
              <a:t>If absent, only possible outcome is zero</a:t>
            </a:r>
          </a:p>
          <a:p>
            <a:pPr lvl="3"/>
            <a:r>
              <a:rPr lang="en-US" sz="2000" dirty="0" smtClean="0"/>
              <a:t>Absence may be function of randomness or, </a:t>
            </a:r>
            <a:endParaRPr lang="en-US" sz="2000" dirty="0"/>
          </a:p>
          <a:p>
            <a:pPr lvl="4"/>
            <a:r>
              <a:rPr lang="en-US" sz="2000" dirty="0" smtClean="0"/>
              <a:t>Extra zero processes can be modeled using covariates</a:t>
            </a:r>
          </a:p>
          <a:p>
            <a:pPr lvl="5"/>
            <a:r>
              <a:rPr lang="en-US" sz="2000" dirty="0" smtClean="0"/>
              <a:t>Do not have to be the same as in the count process</a:t>
            </a:r>
          </a:p>
          <a:p>
            <a:pPr lvl="5"/>
            <a:r>
              <a:rPr lang="en-US" sz="2000" dirty="0" smtClean="0"/>
              <a:t>IMO, this is where random effect option may be interesting</a:t>
            </a:r>
          </a:p>
          <a:p>
            <a:r>
              <a:rPr lang="en-US" sz="3000" dirty="0" smtClean="0"/>
              <a:t>Likelihood function </a:t>
            </a:r>
          </a:p>
          <a:p>
            <a:pPr lvl="1"/>
            <a:r>
              <a:rPr lang="en-US" sz="2600" dirty="0" smtClean="0"/>
              <a:t>theory explained in links provided at end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" y="3473117"/>
            <a:ext cx="11202877" cy="154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46" y="2118854"/>
            <a:ext cx="2809875" cy="1628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1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4753"/>
            <a:ext cx="10515600" cy="723447"/>
          </a:xfrm>
        </p:spPr>
        <p:txBody>
          <a:bodyPr/>
          <a:lstStyle/>
          <a:p>
            <a:pPr algn="ctr"/>
            <a:r>
              <a:rPr lang="en-US" dirty="0" smtClean="0"/>
              <a:t>General Conclusions, Issues,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8" y="1000339"/>
            <a:ext cx="11930742" cy="5657134"/>
          </a:xfrm>
        </p:spPr>
        <p:txBody>
          <a:bodyPr>
            <a:normAutofit/>
          </a:bodyPr>
          <a:lstStyle/>
          <a:p>
            <a:r>
              <a:rPr lang="en-US" dirty="0" err="1" smtClean="0"/>
              <a:t>Pscl</a:t>
            </a:r>
            <a:r>
              <a:rPr lang="en-US" dirty="0" smtClean="0"/>
              <a:t> package useful for modeling zero-inflated count data &amp; well documented</a:t>
            </a:r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------------------------------------------------------------------------------------------------------</a:t>
            </a:r>
            <a:endParaRPr lang="en-US" dirty="0" smtClean="0"/>
          </a:p>
          <a:p>
            <a:r>
              <a:rPr lang="en-US" dirty="0" smtClean="0"/>
              <a:t>Is this a well-intentioned analysis, with insufficient data?</a:t>
            </a:r>
          </a:p>
          <a:p>
            <a:pPr lvl="1"/>
            <a:r>
              <a:rPr lang="en-US" dirty="0" smtClean="0"/>
              <a:t>Many zeros </a:t>
            </a:r>
          </a:p>
          <a:p>
            <a:pPr lvl="1"/>
            <a:r>
              <a:rPr lang="en-US" dirty="0" smtClean="0"/>
              <a:t>Even when present, many low counts</a:t>
            </a:r>
          </a:p>
          <a:p>
            <a:r>
              <a:rPr lang="en-US" dirty="0" smtClean="0"/>
              <a:t>What are some other things I should check now that model is fit?</a:t>
            </a:r>
            <a:endParaRPr lang="en-US" dirty="0" smtClean="0"/>
          </a:p>
          <a:p>
            <a:r>
              <a:rPr lang="en-US" dirty="0" smtClean="0"/>
              <a:t>An idea</a:t>
            </a:r>
          </a:p>
          <a:p>
            <a:pPr lvl="1"/>
            <a:r>
              <a:rPr lang="en-US" dirty="0" smtClean="0"/>
              <a:t>Remove sites where absent, BUT – lose information and not objective</a:t>
            </a:r>
          </a:p>
          <a:p>
            <a:r>
              <a:rPr lang="en-US" dirty="0" smtClean="0"/>
              <a:t>Other analyses that may be interesting?</a:t>
            </a:r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------------------------------------------------------------------------------------------------------</a:t>
            </a:r>
            <a:endParaRPr lang="en-US" dirty="0"/>
          </a:p>
          <a:p>
            <a:r>
              <a:rPr lang="en-US" dirty="0" smtClean="0"/>
              <a:t>What I did instead for thesis chapter: occupancy modeling using presence/absence information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405231"/>
            <a:ext cx="3124200" cy="789907"/>
          </a:xfrm>
        </p:spPr>
        <p:txBody>
          <a:bodyPr/>
          <a:lstStyle/>
          <a:p>
            <a:r>
              <a:rPr lang="en-US" b="1" dirty="0" smtClean="0"/>
              <a:t>Useful Links: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74" y="1625099"/>
            <a:ext cx="5602705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pscl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Tutorial</a:t>
            </a:r>
          </a:p>
          <a:p>
            <a:pPr lvl="2"/>
            <a:r>
              <a:rPr lang="en-US" dirty="0" smtClean="0"/>
              <a:t>Zero-inflated negative binomial: </a:t>
            </a:r>
            <a:r>
              <a:rPr lang="en-US" dirty="0">
                <a:hlinkClick r:id="rId2"/>
              </a:rPr>
              <a:t>https://stats.idre.ucla.edu/r/dae/zinb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Paper covering regressions for count data</a:t>
            </a:r>
          </a:p>
          <a:p>
            <a:pPr lvl="2"/>
            <a:r>
              <a:rPr lang="en-US" dirty="0">
                <a:hlinkClick r:id="rId3"/>
              </a:rPr>
              <a:t>https://cran.r-project.org/web/packages/pscl/vignettes/countreg.pdf</a:t>
            </a:r>
            <a:endParaRPr lang="en-US" dirty="0" smtClean="0"/>
          </a:p>
          <a:p>
            <a:pPr lvl="1"/>
            <a:r>
              <a:rPr lang="en-US" dirty="0" smtClean="0"/>
              <a:t>CRAN 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cran.r-project.org/web/packages/pscl/index.html</a:t>
            </a:r>
            <a:endParaRPr lang="en-US" dirty="0" smtClean="0"/>
          </a:p>
          <a:p>
            <a:pPr lvl="2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cran.r-project.org/web/packages/pscl/pscl.pdf</a:t>
            </a:r>
            <a:endParaRPr lang="en-US" dirty="0" smtClean="0"/>
          </a:p>
          <a:p>
            <a:pPr lvl="1"/>
            <a:r>
              <a:rPr lang="en-US" dirty="0" smtClean="0"/>
              <a:t>Random post explaining offset variables well</a:t>
            </a:r>
          </a:p>
          <a:p>
            <a:pPr lvl="2"/>
            <a:r>
              <a:rPr lang="en-US" dirty="0">
                <a:hlinkClick r:id="rId6"/>
              </a:rPr>
              <a:t>https://github.com/atahk/pscl/issues/5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9325" y="4106658"/>
            <a:ext cx="6208295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“Regular” Negative </a:t>
            </a:r>
            <a:r>
              <a:rPr lang="en-US" sz="2000" dirty="0"/>
              <a:t>binomial </a:t>
            </a:r>
            <a:r>
              <a:rPr lang="en-US" sz="2000" dirty="0" smtClean="0"/>
              <a:t>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MASS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Function: </a:t>
            </a:r>
            <a:r>
              <a:rPr lang="en-US" sz="2000" dirty="0" err="1" smtClean="0"/>
              <a:t>glm.nb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Tutorial: </a:t>
            </a:r>
            <a:r>
              <a:rPr lang="en-US" sz="2000" dirty="0">
                <a:hlinkClick r:id="rId7"/>
              </a:rPr>
              <a:t>https://stats.idre.ucla.edu/r/dae/negative-binomial-regression/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839326" y="501714"/>
            <a:ext cx="6208295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Zero-inflated models that can handle 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glmmTMB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cran.r-project.org/web/packages/glmmTMB/glmmTMB.pdf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GLMMadaptive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https://drizopoulos.github.io/GLMMadaptive</a:t>
            </a:r>
            <a:r>
              <a:rPr lang="en-US" sz="2000" dirty="0" smtClean="0">
                <a:hlinkClick r:id="rId9"/>
              </a:rPr>
              <a:t>/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https://cran.r-project.org/web/packages/GLMMadaptive/GLMMadaptive.pdf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774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Primer: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Not an expert! </a:t>
            </a:r>
          </a:p>
          <a:p>
            <a:r>
              <a:rPr lang="en-US" sz="3200" dirty="0" smtClean="0"/>
              <a:t>Objectives:</a:t>
            </a:r>
          </a:p>
          <a:p>
            <a:pPr lvl="1"/>
            <a:r>
              <a:rPr lang="en-US" sz="2800" dirty="0" smtClean="0"/>
              <a:t>Introduce you to zero-inflated models &amp; </a:t>
            </a:r>
            <a:r>
              <a:rPr lang="en-US" sz="2800" dirty="0" err="1" smtClean="0"/>
              <a:t>pscl</a:t>
            </a:r>
            <a:r>
              <a:rPr lang="en-US" sz="2800" dirty="0" smtClean="0"/>
              <a:t> package</a:t>
            </a:r>
          </a:p>
          <a:p>
            <a:pPr lvl="1"/>
            <a:r>
              <a:rPr lang="en-US" sz="2800" dirty="0" smtClean="0"/>
              <a:t>Receive feedback on modeling specifics</a:t>
            </a:r>
          </a:p>
          <a:p>
            <a:pPr lvl="1"/>
            <a:r>
              <a:rPr lang="en-US" sz="2800" dirty="0" smtClean="0"/>
              <a:t>Statistical alternatives?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Cool fish pics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93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Purpose: </a:t>
            </a:r>
          </a:p>
          <a:p>
            <a:pPr lvl="1"/>
            <a:r>
              <a:rPr lang="en-US" dirty="0" smtClean="0"/>
              <a:t>Assess stream fish communities in Northeast Iowa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Evaluate distributions and relationships with habitat features and non-native piscivore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84" y="710644"/>
            <a:ext cx="6276474" cy="5466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29284" y="689352"/>
            <a:ext cx="239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Carpenter et al. 2011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72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Purpose: 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Assess stream fish communities in Northeast Iowa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Evaluate distributions and relationships with habitat features and non-native piscivore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/>
          <a:stretch/>
        </p:blipFill>
        <p:spPr>
          <a:xfrm>
            <a:off x="8609893" y="3256547"/>
            <a:ext cx="3404641" cy="3417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6696" y="1319457"/>
            <a:ext cx="5326656" cy="2996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7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32" y="347329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690688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Area: </a:t>
            </a:r>
          </a:p>
          <a:p>
            <a:pPr lvl="1"/>
            <a:r>
              <a:rPr lang="en-US" dirty="0" smtClean="0"/>
              <a:t>NE Iowa</a:t>
            </a:r>
          </a:p>
          <a:p>
            <a:pPr lvl="1"/>
            <a:r>
              <a:rPr lang="en-US" dirty="0" smtClean="0"/>
              <a:t>Driftless Area ecoregion</a:t>
            </a:r>
          </a:p>
          <a:p>
            <a:pPr lvl="1"/>
            <a:r>
              <a:rPr lang="en-US" dirty="0" smtClean="0"/>
              <a:t>Upper Iowa, Yellow, Little Maquoketa watersheds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79" y="646239"/>
            <a:ext cx="7234889" cy="5590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9" y="132515"/>
            <a:ext cx="10515600" cy="81397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31" y="871060"/>
            <a:ext cx="4367463" cy="588712"/>
          </a:xfrm>
        </p:spPr>
        <p:txBody>
          <a:bodyPr/>
          <a:lstStyle/>
          <a:p>
            <a:r>
              <a:rPr lang="en-US" dirty="0" smtClean="0"/>
              <a:t>Focal species and habitats: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1" y="1641530"/>
            <a:ext cx="3641057" cy="485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r="19801"/>
          <a:stretch/>
        </p:blipFill>
        <p:spPr>
          <a:xfrm>
            <a:off x="8077200" y="1641530"/>
            <a:ext cx="3878180" cy="491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t="30364" r="8823" b="12035"/>
          <a:stretch/>
        </p:blipFill>
        <p:spPr>
          <a:xfrm>
            <a:off x="4771317" y="1729196"/>
            <a:ext cx="2555924" cy="1051168"/>
          </a:xfrm>
          <a:prstGeom prst="rect">
            <a:avLst/>
          </a:prstGeom>
          <a:ln w="38100" cap="sq">
            <a:solidFill>
              <a:srgbClr val="0964F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1" y="5285210"/>
            <a:ext cx="2377121" cy="121106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147" y="5395002"/>
            <a:ext cx="2263233" cy="110127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6" r="45229"/>
          <a:stretch/>
        </p:blipFill>
        <p:spPr>
          <a:xfrm rot="5400000">
            <a:off x="5345329" y="4389071"/>
            <a:ext cx="1598567" cy="2615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loud Callout 9"/>
          <p:cNvSpPr/>
          <p:nvPr/>
        </p:nvSpPr>
        <p:spPr>
          <a:xfrm>
            <a:off x="5133474" y="3793959"/>
            <a:ext cx="1657752" cy="711443"/>
          </a:xfrm>
          <a:prstGeom prst="cloudCallout">
            <a:avLst>
              <a:gd name="adj1" fmla="val -36275"/>
              <a:gd name="adj2" fmla="val 189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 </a:t>
            </a:r>
            <a:r>
              <a:rPr lang="en-US" dirty="0" err="1" smtClean="0"/>
              <a:t>smol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63" y="188114"/>
            <a:ext cx="10515600" cy="709696"/>
          </a:xfrm>
        </p:spPr>
        <p:txBody>
          <a:bodyPr/>
          <a:lstStyle/>
          <a:p>
            <a:r>
              <a:rPr lang="en-US" dirty="0" smtClean="0"/>
              <a:t>Methods: Data collection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3" y="1158292"/>
            <a:ext cx="9261379" cy="5297867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3" y="1139577"/>
            <a:ext cx="3175039" cy="5316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3" b="27048"/>
          <a:stretch/>
        </p:blipFill>
        <p:spPr>
          <a:xfrm>
            <a:off x="4724130" y="1127999"/>
            <a:ext cx="3879591" cy="220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131" y="4180501"/>
            <a:ext cx="3879590" cy="227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7746" y="2398451"/>
            <a:ext cx="5284595" cy="2891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1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72" y="277563"/>
            <a:ext cx="3932237" cy="572670"/>
          </a:xfrm>
        </p:spPr>
        <p:txBody>
          <a:bodyPr/>
          <a:lstStyle/>
          <a:p>
            <a:r>
              <a:rPr lang="en-US" dirty="0" smtClean="0"/>
              <a:t>Methods: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51" y="1507959"/>
            <a:ext cx="6983780" cy="387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928" y="987426"/>
            <a:ext cx="4458535" cy="553369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Goals: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Determine relationship strength and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Predict species counts based on covariates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Response Variable of interest: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Species specific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Typical standard in fisheries is CPUE or in streams (#fish/length sampled)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Explanatory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Habitat features: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Watershed level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Instream and riparian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Brown Trout: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Median body length (mm)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Relative abundance (CPUE)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42442" y="5477920"/>
            <a:ext cx="1549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Roff</a:t>
            </a:r>
            <a:r>
              <a:rPr lang="en-US" sz="1600" dirty="0" smtClean="0"/>
              <a:t> et al.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72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814</Words>
  <Application>Microsoft Office PowerPoint</Application>
  <PresentationFormat>Widescreen</PresentationFormat>
  <Paragraphs>198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Modeling zero-inflated count data in R</vt:lpstr>
      <vt:lpstr>Primer:</vt:lpstr>
      <vt:lpstr>Background</vt:lpstr>
      <vt:lpstr>Background</vt:lpstr>
      <vt:lpstr>Background</vt:lpstr>
      <vt:lpstr>Background</vt:lpstr>
      <vt:lpstr>Methods: Data collection</vt:lpstr>
      <vt:lpstr>Methods: Analysis</vt:lpstr>
      <vt:lpstr>PowerPoint Presentation</vt:lpstr>
      <vt:lpstr>Model Options: </vt:lpstr>
      <vt:lpstr>Poisson vs. Negative Binomial:</vt:lpstr>
      <vt:lpstr>Poisson vs. Negative Binomial:</vt:lpstr>
      <vt:lpstr>Zero-inflated Model Description</vt:lpstr>
      <vt:lpstr>Zero-inflated Model Description</vt:lpstr>
      <vt:lpstr>PowerPoint Presentation</vt:lpstr>
      <vt:lpstr>General Conclusions, Issues, Questions</vt:lpstr>
      <vt:lpstr>Useful Links: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zero-inflated count data in R</dc:title>
  <dc:creator>Kelly, Brett B [NREM]</dc:creator>
  <cp:lastModifiedBy>Kelly, Brett B [NREM]</cp:lastModifiedBy>
  <cp:revision>40</cp:revision>
  <dcterms:created xsi:type="dcterms:W3CDTF">2020-06-04T15:17:38Z</dcterms:created>
  <dcterms:modified xsi:type="dcterms:W3CDTF">2020-06-05T03:08:17Z</dcterms:modified>
</cp:coreProperties>
</file>